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3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09" r:id="rId3"/>
    <p:sldId id="4206" r:id="rId4"/>
    <p:sldId id="2292" r:id="rId5"/>
    <p:sldId id="4193" r:id="rId6"/>
    <p:sldId id="4202" r:id="rId7"/>
    <p:sldId id="4176" r:id="rId8"/>
    <p:sldId id="2299" r:id="rId9"/>
    <p:sldId id="4208" r:id="rId10"/>
    <p:sldId id="4205" r:id="rId11"/>
    <p:sldId id="2310" r:id="rId12"/>
    <p:sldId id="2285" r:id="rId13"/>
    <p:sldId id="2287" r:id="rId14"/>
    <p:sldId id="2288" r:id="rId15"/>
    <p:sldId id="2290" r:id="rId16"/>
    <p:sldId id="2294" r:id="rId17"/>
    <p:sldId id="2300" r:id="rId18"/>
    <p:sldId id="2291" r:id="rId19"/>
    <p:sldId id="4207" r:id="rId20"/>
    <p:sldId id="4210" r:id="rId21"/>
    <p:sldId id="4211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30F1BA-FF57-134D-85F2-0772A02BA276}">
          <p14:sldIdLst>
            <p14:sldId id="256"/>
            <p14:sldId id="4209"/>
            <p14:sldId id="4206"/>
            <p14:sldId id="2292"/>
            <p14:sldId id="4193"/>
            <p14:sldId id="4202"/>
            <p14:sldId id="4176"/>
            <p14:sldId id="2299"/>
            <p14:sldId id="4208"/>
            <p14:sldId id="4205"/>
            <p14:sldId id="2310"/>
            <p14:sldId id="2285"/>
            <p14:sldId id="2287"/>
            <p14:sldId id="2288"/>
            <p14:sldId id="2290"/>
            <p14:sldId id="2294"/>
            <p14:sldId id="2300"/>
            <p14:sldId id="2291"/>
            <p14:sldId id="4207"/>
            <p14:sldId id="4210"/>
            <p14:sldId id="42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45B"/>
    <a:srgbClr val="0C7E3D"/>
    <a:srgbClr val="9D8C78"/>
    <a:srgbClr val="30A6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74"/>
    <p:restoredTop sz="96029"/>
  </p:normalViewPr>
  <p:slideViewPr>
    <p:cSldViewPr snapToGrid="0" snapToObjects="1">
      <p:cViewPr varScale="1">
        <p:scale>
          <a:sx n="128" d="100"/>
          <a:sy n="128" d="100"/>
        </p:scale>
        <p:origin x="13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60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E8FA7-2F4C-5D49-9BA4-AF921E49AE74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7E74-6FDC-BA4C-B798-CEB3174D95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9898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6B0FB-EA67-3A40-825F-8F252A860502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C66A3-1D14-8C46-8C0C-97773EFB71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337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6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{Given:}\\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{Hidden variables - $Z$}\\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{Observable variables - $X$}\\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{Prior - $p(Z)$}\\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{Likelihood - $p(X|Z)$}\\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{Can we estimate the posterior distribution:}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$$p(Z|X) = \frac{p(X|Z) p(Z)}{p(X)} =  \frac{p(X|Z) p(Z)}{\int p(X|Z) p(Z)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}$$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5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noindent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Kullback-Leibler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divergence to find a nearby $\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{computationally tractable}$ approximate posterior.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$$q(Z)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\underset{q}{\text{min}}\, KL( q(Z) | p(Z|X) ) = - \sum_{Z} q(Z) \log \frac{p(Z|X)}{q(Z)}$$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 = - \sum_{Z} q(Z) \log \frac{p(Z,X)/p(X)}{q(Z)} 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 = - \sum_{Z} q(Z) \log \frac{p(Z,X)}{q(Z)}  + \log p(X)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sum_Z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q(Z)$$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 p(X) = KL( q(Z) | p(Z|X) )  + \sum_{Z} q(Z) \log \frac{p(Z,X)}{q(Z)}$$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85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$\text{ELBO}(q) = \sum_{Z} q(Z) \log \frac{p(Z,X)}{q(Z)}$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$$Z = \mu + \text{sqrt}(\Sigma) \epsilon$$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$$\epsilon \sim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{N}(0,\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{I})$$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$$p(Z) \sim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{N}(0,\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{I})$$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$$q(Z|X) \sim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{N}(\mu,\Sigma)$$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$$p(X|Z) \sim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{N}(\mu_{out},\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{I})$$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$$\text{ELBO}(q) = \sum_{Z} q(Z) \log \frac{p(Z,X)}{q(Z)}$$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 = \sum_{Z}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{E}_q[\log p(X|Z)] - KL\left(q(Z|X)\,||\, p(Z))\right)$$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$$\text{ELBO}(q) =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\left(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\mu_{out} \right)^2 + \frac12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\left(1 + \log \sigma_j^2\right) - \mu_j^2 - \sigma_j^2$$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7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51460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0" y="2590800"/>
            <a:ext cx="3123405" cy="161532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232941" y="2590800"/>
            <a:ext cx="2905119" cy="16153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2590800"/>
            <a:ext cx="2917136" cy="161532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4260258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5173652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1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536" y="4197659"/>
            <a:ext cx="931864" cy="28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E3A661A9-AB95-644B-88B2-9DDC7A23F4F4}" type="datetime1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D31639C-5EF8-8C48-833F-078F90087180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5C3D4-B14E-194D-A22F-ABBD9D7BE7F7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CFF6A9-F7ED-464D-9ECE-18CDAAFFF013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865AE2-28C7-4947-8319-D60EEB07BE79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E4600-0381-4CF3-88F2-7ED7D2E3F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782EBC-51D7-AB40-8702-393A26BF0924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9A187D-6C3F-6D41-880E-F6B6C4095670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07F8E1-8F00-1645-9B46-B2F7ACC8F53A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8B7F0-25BC-B045-8049-7CADA7B3A1D1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593850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676633"/>
            <a:ext cx="3768892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676633"/>
            <a:ext cx="2286000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676633"/>
            <a:ext cx="2917136" cy="16153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517300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430694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1227138" y="711359"/>
            <a:ext cx="53943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1B799630-9E30-DE4D-BE8D-4E9CA304B925}" type="datetime1">
              <a:rPr lang="en-US" smtClean="0"/>
              <a:pPr/>
              <a:t>2/22/2024</a:t>
            </a:fld>
            <a:endParaRPr lang="en-US"/>
          </a:p>
        </p:txBody>
      </p:sp>
      <p:pic>
        <p:nvPicPr>
          <p:cNvPr id="20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3124200" y="6172200"/>
            <a:ext cx="5709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  <a:endParaRPr lang="en-US" sz="600" kern="1200" dirty="0">
              <a:solidFill>
                <a:schemeClr val="tx1"/>
              </a:solidFill>
              <a:effectLst/>
              <a:latin typeface="Arial"/>
              <a:ea typeface="+mn-ea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504244A8-8889-154D-9568-D8C635C53E9B}" type="datetime1">
              <a:rPr lang="en-US" smtClean="0"/>
              <a:pPr/>
              <a:t>2/22/2024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Rectangle 35"/>
          <p:cNvSpPr/>
          <p:nvPr userDrawn="1"/>
        </p:nvSpPr>
        <p:spPr>
          <a:xfrm>
            <a:off x="0" y="3369731"/>
            <a:ext cx="9144000" cy="397933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7" name="Picture 12" descr="NNSAlogo_Black.jpg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3124199" y="6172200"/>
            <a:ext cx="5697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 userDrawn="1"/>
        </p:nvSpPr>
        <p:spPr>
          <a:xfrm>
            <a:off x="0" y="0"/>
            <a:ext cx="9144000" cy="66124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 userDrawn="1"/>
        </p:nvSpPr>
        <p:spPr>
          <a:xfrm>
            <a:off x="0" y="3369731"/>
            <a:ext cx="9144000" cy="3089807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30A6C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5" name="Picture 12" descr="NNSAlogo_Bla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80066" y="6115572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" descr="NNSAlogo_Blac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725" y="6119813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0" y="1456267"/>
            <a:ext cx="3768892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852060" y="1456267"/>
            <a:ext cx="2286000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6864" y="1456267"/>
            <a:ext cx="2917136" cy="183569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20646" y="3678173"/>
            <a:ext cx="7772400" cy="898198"/>
          </a:xfrm>
        </p:spPr>
        <p:txBody>
          <a:bodyPr/>
          <a:lstStyle>
            <a:lvl1pPr algn="r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4352" y="4591567"/>
            <a:ext cx="5641337" cy="593737"/>
          </a:xfrm>
        </p:spPr>
        <p:txBody>
          <a:bodyPr/>
          <a:lstStyle>
            <a:lvl1pPr marL="0" indent="0" algn="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533559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1227748" y="601288"/>
            <a:ext cx="5393104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934199" y="5797079"/>
            <a:ext cx="1751489" cy="322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Calibri"/>
                <a:cs typeface="Calibri"/>
              </a:defRPr>
            </a:lvl1pPr>
          </a:lstStyle>
          <a:p>
            <a:fld id="{9522E0D4-989F-3A4B-AA2E-486ADFE0E698}" type="datetime1">
              <a:rPr lang="en-US" smtClean="0"/>
              <a:pPr/>
              <a:t>2/22/2024</a:t>
            </a:fld>
            <a:endParaRPr lang="en-US"/>
          </a:p>
        </p:txBody>
      </p:sp>
      <p:pic>
        <p:nvPicPr>
          <p:cNvPr id="33" name="Picture 8" descr="SNL_color_stack.png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6934201" y="408000"/>
            <a:ext cx="1524000" cy="669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24" name="TextBox 23"/>
          <p:cNvSpPr txBox="1"/>
          <p:nvPr userDrawn="1"/>
        </p:nvSpPr>
        <p:spPr>
          <a:xfrm>
            <a:off x="3124199" y="6172200"/>
            <a:ext cx="57030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Sandia National Laboratories is a </a:t>
            </a:r>
            <a:r>
              <a:rPr kumimoji="0" lang="en-US" sz="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multimission</a:t>
            </a: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-1" y="4040484"/>
            <a:ext cx="2484223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1" y="0"/>
            <a:ext cx="2484223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806432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989095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4502" y="1250965"/>
            <a:ext cx="5971187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4502" y="2588978"/>
            <a:ext cx="5641337" cy="593737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57199" y="4339006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 descr="SNL_Mott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298048" y="5157318"/>
            <a:ext cx="970718" cy="1453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763683" y="5932869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14502" y="26517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5B35050C-AFC0-D74A-963F-148736DC45A4}" type="datetime1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2484303"/>
            <a:ext cx="2484222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1472391" y="989095"/>
            <a:ext cx="1011831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8693778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auto">
          <a:xfrm>
            <a:off x="4039700" y="5921220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08522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3026660" y="6172200"/>
            <a:ext cx="57448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>
          <a:xfrm>
            <a:off x="1" y="0"/>
            <a:ext cx="914399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4571999" y="0"/>
            <a:ext cx="4572001" cy="2817515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1999" y="5964768"/>
            <a:ext cx="4572001" cy="893232"/>
          </a:xfrm>
          <a:prstGeom prst="rect">
            <a:avLst/>
          </a:prstGeom>
          <a:solidFill>
            <a:srgbClr val="102E5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72001" y="2908379"/>
            <a:ext cx="1359657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1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pic>
        <p:nvPicPr>
          <p:cNvPr id="21" name="Picture 6" descr="SNL_Stacked_White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193248" y="1488545"/>
            <a:ext cx="152400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 userDrawn="1"/>
        </p:nvSpPr>
        <p:spPr>
          <a:xfrm>
            <a:off x="4572000" y="4403587"/>
            <a:ext cx="4572000" cy="14679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Photos placed in horizontal position 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with even amount of white space</a:t>
            </a:r>
            <a:br>
              <a:rPr lang="en-US" sz="1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between photos and header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6044391" y="2908379"/>
            <a:ext cx="3099609" cy="139587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112655" y="-1"/>
            <a:ext cx="337567" cy="6857999"/>
          </a:xfrm>
          <a:prstGeom prst="rect">
            <a:avLst/>
          </a:prstGeom>
          <a:solidFill>
            <a:srgbClr val="9D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00353" y="6375406"/>
            <a:ext cx="37615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Sandia National Laboratories is a </a:t>
            </a:r>
            <a:r>
              <a:rPr lang="en-US" sz="6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multimission</a:t>
            </a:r>
            <a:r>
              <a:rPr lang="en-US" sz="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laboratory managed and operated by National Technology &amp; Engineering Solutions of Sandia, LLC, a wholly owned subsidiary of Honeywell International, Inc., for the U.S. Department of Energy’s National Nuclear Security Administration under contract DE-NA0003525. </a:t>
            </a:r>
            <a:endParaRPr lang="en-US" sz="950" baseline="30000" dirty="0">
              <a:latin typeface="Arial" pitchFamily="-11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2418" y="1250965"/>
            <a:ext cx="3789515" cy="1233338"/>
          </a:xfrm>
        </p:spPr>
        <p:txBody>
          <a:bodyPr/>
          <a:lstStyle>
            <a:lvl1pPr algn="l">
              <a:lnSpc>
                <a:spcPts val="3800"/>
              </a:lnSpc>
              <a:defRPr>
                <a:solidFill>
                  <a:srgbClr val="9D8C78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2418" y="2588978"/>
            <a:ext cx="3586315" cy="1085555"/>
          </a:xfrm>
        </p:spPr>
        <p:txBody>
          <a:bodyPr/>
          <a:lstStyle>
            <a:lvl1pPr marL="0" indent="0" algn="l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7" name="Picture 13" descr="NNSAlogo_Black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801957" y="6051407"/>
            <a:ext cx="1023938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72418" y="265178"/>
            <a:ext cx="1029382" cy="285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100">
                <a:latin typeface="Calibri"/>
                <a:cs typeface="Calibri"/>
              </a:defRPr>
            </a:lvl1pPr>
          </a:lstStyle>
          <a:p>
            <a:fld id="{7D098A99-26EF-B34F-91F8-30EA53688AF7}" type="datetime1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31" name="Rectangle 30"/>
          <p:cNvSpPr/>
          <p:nvPr userDrawn="1"/>
        </p:nvSpPr>
        <p:spPr>
          <a:xfrm rot="10800000">
            <a:off x="1" y="-1"/>
            <a:ext cx="77764" cy="6857999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33" name="Picture 12" descr="NNSAlogo_Black.jpg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auto">
          <a:xfrm>
            <a:off x="2077974" y="6039758"/>
            <a:ext cx="850737" cy="276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SNL_motto_2 lines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95332" y="1586652"/>
            <a:ext cx="1935484" cy="394494"/>
          </a:xfrm>
          <a:prstGeom prst="rect">
            <a:avLst/>
          </a:prstGeom>
        </p:spPr>
      </p:pic>
      <p:sp>
        <p:nvSpPr>
          <p:cNvPr id="1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13597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22300" y="6166934"/>
            <a:ext cx="2133600" cy="476250"/>
          </a:xfrm>
          <a:ln/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</a:lstStyle>
          <a:p>
            <a:fld id="{C9CA6C2B-6061-6F46-BF6B-C0454CDDAB35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ADE15B5-4D50-754D-8585-236811896E05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F66A0-55BE-484A-9667-5C4C7A46FB26}" type="datetime1">
              <a:rPr lang="en-US" smtClean="0"/>
              <a:pPr/>
              <a:t>2/22/2024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553200"/>
            <a:ext cx="9144000" cy="304800"/>
          </a:xfrm>
          <a:prstGeom prst="rect">
            <a:avLst/>
          </a:prstGeom>
          <a:solidFill>
            <a:srgbClr val="9E8C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51600"/>
            <a:ext cx="9144000" cy="76200"/>
          </a:xfrm>
          <a:prstGeom prst="rect">
            <a:avLst/>
          </a:prstGeom>
          <a:solidFill>
            <a:srgbClr val="8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99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78740"/>
            <a:ext cx="8229600" cy="484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9274" y="6166934"/>
            <a:ext cx="1490926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/>
                <a:cs typeface="Calibri"/>
              </a:defRPr>
            </a:lvl1pPr>
          </a:lstStyle>
          <a:p>
            <a:fld id="{30B37176-1C50-7042-8162-64D2C2671FE5}" type="datetime1">
              <a:rPr lang="en-US" smtClean="0"/>
              <a:pPr/>
              <a:t>2/22/2024</a:t>
            </a:fld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3405" y="6519332"/>
            <a:ext cx="2895600" cy="2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FF"/>
                </a:solidFill>
                <a:latin typeface="Calibri"/>
                <a:cs typeface="Calibri"/>
              </a:defRPr>
            </a:lvl1pPr>
          </a:lstStyle>
          <a:p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153150"/>
            <a:ext cx="609600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/>
                <a:cs typeface="Calibri"/>
              </a:defRPr>
            </a:lvl1pPr>
          </a:lstStyle>
          <a:p>
            <a:fld id="{A5E55A7B-7854-E145-92D9-B491DF4BAE2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98" r:id="rId2"/>
    <p:sldLayoutId id="2147483796" r:id="rId3"/>
    <p:sldLayoutId id="2147483799" r:id="rId4"/>
    <p:sldLayoutId id="2147483797" r:id="rId5"/>
    <p:sldLayoutId id="2147483800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/>
          <a:ea typeface="ＭＳ Ｐゴシック" charset="-128"/>
          <a:cs typeface="Calibri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102E54"/>
          </a:solidFill>
          <a:latin typeface="Calibri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1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102E54"/>
        </a:buClr>
        <a:buFont typeface="Wingdings" pitchFamily="-111" charset="2"/>
        <a:buChar char="§"/>
        <a:defRPr sz="2400">
          <a:solidFill>
            <a:schemeClr val="tx1"/>
          </a:solidFill>
          <a:latin typeface="Calibri"/>
          <a:ea typeface="ＭＳ Ｐゴシック" charset="-128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00"/>
        </a:buClr>
        <a:buFont typeface="Wingdings" pitchFamily="-111" charset="2"/>
        <a:buChar char="§"/>
        <a:defRPr sz="20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E8C78"/>
        </a:buClr>
        <a:buFont typeface="Wingdings" pitchFamily="-111" charset="2"/>
        <a:buChar char="§"/>
        <a:defRPr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Calibri"/>
          <a:ea typeface="ＭＳ Ｐゴシック" pitchFamily="-112" charset="-128"/>
          <a:cs typeface="Calibri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2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ctrTitle"/>
          </p:nvPr>
        </p:nvSpPr>
        <p:spPr>
          <a:xfrm>
            <a:off x="0" y="4280463"/>
            <a:ext cx="8693046" cy="898198"/>
          </a:xfrm>
        </p:spPr>
        <p:txBody>
          <a:bodyPr/>
          <a:lstStyle/>
          <a:p>
            <a:r>
              <a:rPr lang="en-US" sz="2400" b="1" dirty="0"/>
              <a:t>Variational inference intro slides</a:t>
            </a:r>
            <a:br>
              <a:rPr lang="en-US" sz="2400" b="1" dirty="0"/>
            </a:br>
            <a:r>
              <a:rPr lang="en-US" sz="2400" dirty="0"/>
              <a:t>CNNs, fingerprinting, VAEs</a:t>
            </a:r>
            <a:endParaRPr lang="en-US" sz="7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3B9-9CC7-8936-34A3-7B29370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Some slides on VAEs</a:t>
            </a:r>
            <a:br>
              <a:rPr lang="en-US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9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18161-58A0-B14D-A9BB-9964CBEE9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8740"/>
            <a:ext cx="8229600" cy="628718"/>
          </a:xfrm>
        </p:spPr>
        <p:txBody>
          <a:bodyPr/>
          <a:lstStyle/>
          <a:p>
            <a:r>
              <a:rPr lang="en-US" dirty="0"/>
              <a:t>Given data, how do you fit a distribution to it?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55C40-2873-3043-BBC8-D9E35623A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463DF54-C5A5-EE4C-B52F-878508A3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1675"/>
          </a:xfrm>
        </p:spPr>
        <p:txBody>
          <a:bodyPr/>
          <a:lstStyle/>
          <a:p>
            <a:r>
              <a:rPr lang="en-US" dirty="0"/>
              <a:t>Maximum likelihood estimation 101</a:t>
            </a:r>
          </a:p>
        </p:txBody>
      </p:sp>
      <p:pic>
        <p:nvPicPr>
          <p:cNvPr id="9218" name="Picture 2" descr="Fitting a Gaussian (normal distribution) curve to a histogram in Tableau -  The Information Lab">
            <a:extLst>
              <a:ext uri="{FF2B5EF4-FFF2-40B4-BE49-F238E27FC236}">
                <a16:creationId xmlns:a16="http://schemas.microsoft.com/office/drawing/2014/main" id="{F301E8CE-FA81-5040-BB13-11E4400B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392" y="2283363"/>
            <a:ext cx="31623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3B608-D256-DF4A-915F-4436C1AFD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10" y="2615382"/>
            <a:ext cx="4257261" cy="190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91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004B-880A-B14D-A4DD-FE60B103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 101 – handling hidden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6150-6F3C-B248-A5ED-21854A6F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501DC827-B625-FB40-A2E6-D9E1B046A2AF}"/>
              </a:ext>
            </a:extLst>
          </p:cNvPr>
          <p:cNvSpPr/>
          <p:nvPr/>
        </p:nvSpPr>
        <p:spPr>
          <a:xfrm rot="16200000">
            <a:off x="6646710" y="3324519"/>
            <a:ext cx="202660" cy="174777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5EB266-CCAA-E44D-A9CA-3F4DC1EDA002}"/>
              </a:ext>
            </a:extLst>
          </p:cNvPr>
          <p:cNvSpPr txBox="1"/>
          <p:nvPr/>
        </p:nvSpPr>
        <p:spPr>
          <a:xfrm>
            <a:off x="5683169" y="4339924"/>
            <a:ext cx="212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0000"/>
                </a:solidFill>
              </a:rPr>
              <a:t>Computationally intractable integral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090782-EDB3-CE46-B1FB-4BC836D34F65}"/>
              </a:ext>
            </a:extLst>
          </p:cNvPr>
          <p:cNvSpPr txBox="1"/>
          <p:nvPr/>
        </p:nvSpPr>
        <p:spPr>
          <a:xfrm>
            <a:off x="179449" y="5309421"/>
            <a:ext cx="678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primary options: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Sampling (Monte Carlo, Metropolis Hastings) = expensive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Variational inference – optimization centric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FCADBC-D7C1-214F-8F54-51F8EBBD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14" y="1086914"/>
            <a:ext cx="7407797" cy="29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7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C004B-880A-B14D-A4DD-FE60B103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Variational inference 101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6150-6F3C-B248-A5ED-21854A6F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C2DFB-F458-624B-9941-420B84CD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79" y="1123428"/>
            <a:ext cx="7662441" cy="3670036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6093A40D-0ABC-A041-BB8B-463ED427A965}"/>
              </a:ext>
            </a:extLst>
          </p:cNvPr>
          <p:cNvSpPr/>
          <p:nvPr/>
        </p:nvSpPr>
        <p:spPr>
          <a:xfrm rot="16200000">
            <a:off x="5893540" y="4084698"/>
            <a:ext cx="204292" cy="1747778"/>
          </a:xfrm>
          <a:prstGeom prst="leftBrace">
            <a:avLst/>
          </a:prstGeom>
          <a:ln>
            <a:solidFill>
              <a:srgbClr val="00C45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01530B-35A5-204B-90CC-65777D164967}"/>
              </a:ext>
            </a:extLst>
          </p:cNvPr>
          <p:cNvSpPr txBox="1"/>
          <p:nvPr/>
        </p:nvSpPr>
        <p:spPr>
          <a:xfrm>
            <a:off x="4930815" y="5060733"/>
            <a:ext cx="2129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C7E3D"/>
                </a:solidFill>
              </a:rPr>
              <a:t>Evidence-based lower bound (ELBO)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B24C22-08A6-7242-8920-F9BD0A83D2A4}"/>
              </a:ext>
            </a:extLst>
          </p:cNvPr>
          <p:cNvSpPr txBox="1"/>
          <p:nvPr/>
        </p:nvSpPr>
        <p:spPr>
          <a:xfrm>
            <a:off x="121534" y="5694144"/>
            <a:ext cx="7807124" cy="646331"/>
          </a:xfrm>
          <a:prstGeom prst="rect">
            <a:avLst/>
          </a:prstGeom>
          <a:noFill/>
          <a:ln>
            <a:solidFill>
              <a:srgbClr val="00C45B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Minimizing the </a:t>
            </a:r>
            <a:r>
              <a:rPr lang="en-US" b="1" dirty="0">
                <a:solidFill>
                  <a:srgbClr val="FF0000"/>
                </a:solidFill>
              </a:rPr>
              <a:t>first term </a:t>
            </a:r>
            <a:r>
              <a:rPr lang="en-US" b="1" dirty="0"/>
              <a:t>is equivalent to maximizing the </a:t>
            </a:r>
            <a:r>
              <a:rPr lang="en-US" b="1" dirty="0">
                <a:solidFill>
                  <a:srgbClr val="00C45B"/>
                </a:solidFill>
              </a:rPr>
              <a:t>ELBO</a:t>
            </a:r>
          </a:p>
          <a:p>
            <a:pPr marL="342900" indent="-342900">
              <a:buAutoNum type="arabicPeriod"/>
            </a:pPr>
            <a:r>
              <a:rPr lang="en-US" b="1" dirty="0"/>
              <a:t>Have data for </a:t>
            </a:r>
            <a:r>
              <a:rPr lang="en-US" b="1" dirty="0">
                <a:solidFill>
                  <a:srgbClr val="00C45B"/>
                </a:solidFill>
              </a:rPr>
              <a:t>ELBO</a:t>
            </a:r>
            <a:r>
              <a:rPr lang="en-US" b="1" dirty="0"/>
              <a:t> but not </a:t>
            </a:r>
            <a:r>
              <a:rPr lang="en-US" b="1" dirty="0">
                <a:solidFill>
                  <a:srgbClr val="FF0000"/>
                </a:solidFill>
              </a:rPr>
              <a:t>KL term</a:t>
            </a:r>
            <a:r>
              <a:rPr lang="en-US" b="1" dirty="0"/>
              <a:t>, so max ELBO instead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8ABEA7-02C5-D962-FE30-43312DE590A3}"/>
              </a:ext>
            </a:extLst>
          </p:cNvPr>
          <p:cNvSpPr/>
          <p:nvPr/>
        </p:nvSpPr>
        <p:spPr>
          <a:xfrm>
            <a:off x="5121797" y="1775791"/>
            <a:ext cx="2219907" cy="70236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172BC-191D-148C-B9C3-0625FE7CA190}"/>
              </a:ext>
            </a:extLst>
          </p:cNvPr>
          <p:cNvSpPr/>
          <p:nvPr/>
        </p:nvSpPr>
        <p:spPr>
          <a:xfrm>
            <a:off x="4941216" y="4138147"/>
            <a:ext cx="2119342" cy="702366"/>
          </a:xfrm>
          <a:prstGeom prst="rect">
            <a:avLst/>
          </a:prstGeom>
          <a:noFill/>
          <a:ln w="28575" cap="flat" cmpd="sng" algn="ctr">
            <a:solidFill>
              <a:srgbClr val="00C45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C7E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00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42FFC-425D-B144-ACB2-0D1B76E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vanilla autoencoders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E0672-196D-934B-9335-C9A8D3CB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431213-C1A7-E04C-A846-8F08B9889A38}"/>
              </a:ext>
            </a:extLst>
          </p:cNvPr>
          <p:cNvGrpSpPr/>
          <p:nvPr/>
        </p:nvGrpSpPr>
        <p:grpSpPr>
          <a:xfrm>
            <a:off x="1781051" y="1318759"/>
            <a:ext cx="5581897" cy="1928023"/>
            <a:chOff x="818903" y="1279003"/>
            <a:chExt cx="7506194" cy="2847372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FD868A32-5194-A34E-A5FB-D8960B6F712D}"/>
                </a:ext>
              </a:extLst>
            </p:cNvPr>
            <p:cNvSpPr/>
            <p:nvPr/>
          </p:nvSpPr>
          <p:spPr>
            <a:xfrm rot="5400000">
              <a:off x="1551007" y="1296365"/>
              <a:ext cx="2847372" cy="2812648"/>
            </a:xfrm>
            <a:prstGeom prst="trapezoid">
              <a:avLst>
                <a:gd name="adj" fmla="val 4187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/>
                <a:t>Encoder</a:t>
              </a:r>
            </a:p>
          </p:txBody>
        </p:sp>
        <p:sp>
          <p:nvSpPr>
            <p:cNvPr id="6" name="Trapezoid 5">
              <a:extLst>
                <a:ext uri="{FF2B5EF4-FFF2-40B4-BE49-F238E27FC236}">
                  <a16:creationId xmlns:a16="http://schemas.microsoft.com/office/drawing/2014/main" id="{0D77BAAA-DAC4-C04E-A361-04F598B1FB3E}"/>
                </a:ext>
              </a:extLst>
            </p:cNvPr>
            <p:cNvSpPr/>
            <p:nvPr/>
          </p:nvSpPr>
          <p:spPr>
            <a:xfrm rot="5400000" flipV="1">
              <a:off x="4745623" y="1296365"/>
              <a:ext cx="2847372" cy="2812648"/>
            </a:xfrm>
            <a:prstGeom prst="trapezoid">
              <a:avLst>
                <a:gd name="adj" fmla="val 4187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b="1" dirty="0"/>
                <a:t>Decoder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AFEA69-EAC0-1349-8F37-987B831F791C}"/>
                </a:ext>
              </a:extLst>
            </p:cNvPr>
            <p:cNvSpPr/>
            <p:nvPr/>
          </p:nvSpPr>
          <p:spPr>
            <a:xfrm>
              <a:off x="818903" y="1279003"/>
              <a:ext cx="734992" cy="2847372"/>
            </a:xfrm>
            <a:prstGeom prst="rect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2D07356-A87B-1D40-AF21-60E3B3E415F0}"/>
                </a:ext>
              </a:extLst>
            </p:cNvPr>
            <p:cNvSpPr/>
            <p:nvPr/>
          </p:nvSpPr>
          <p:spPr>
            <a:xfrm>
              <a:off x="7590105" y="1279003"/>
              <a:ext cx="734992" cy="2847372"/>
            </a:xfrm>
            <a:prstGeom prst="rect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X’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F329C1-5456-524C-B9FD-D5041BA38223}"/>
                </a:ext>
              </a:extLst>
            </p:cNvPr>
            <p:cNvSpPr/>
            <p:nvPr/>
          </p:nvSpPr>
          <p:spPr>
            <a:xfrm>
              <a:off x="4381016" y="2472159"/>
              <a:ext cx="381969" cy="461059"/>
            </a:xfrm>
            <a:prstGeom prst="rect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Z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D6EC106-52C2-7341-AD54-0319199A4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043" y="3835999"/>
            <a:ext cx="4111912" cy="5903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E59438-7BFB-B34D-9128-26822B3033FA}"/>
              </a:ext>
            </a:extLst>
          </p:cNvPr>
          <p:cNvSpPr txBox="1"/>
          <p:nvPr/>
        </p:nvSpPr>
        <p:spPr>
          <a:xfrm>
            <a:off x="228600" y="5015540"/>
            <a:ext cx="3258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Learning identity map with bottleneck gives nonlinear dimensionality reduction as simple regression problem.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28B2FD7E-F187-1157-7376-178300C35B91}"/>
              </a:ext>
            </a:extLst>
          </p:cNvPr>
          <p:cNvSpPr/>
          <p:nvPr/>
        </p:nvSpPr>
        <p:spPr>
          <a:xfrm>
            <a:off x="4714023" y="5015540"/>
            <a:ext cx="1045797" cy="1000947"/>
          </a:xfrm>
          <a:prstGeom prst="cub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5AE232-36AB-FF6A-CFCB-2E8E683A08AF}"/>
              </a:ext>
            </a:extLst>
          </p:cNvPr>
          <p:cNvSpPr/>
          <p:nvPr/>
        </p:nvSpPr>
        <p:spPr>
          <a:xfrm>
            <a:off x="6598138" y="5012322"/>
            <a:ext cx="1361661" cy="100094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0CCEF6-6432-8AD0-FB2B-B12A1EDD8276}"/>
              </a:ext>
            </a:extLst>
          </p:cNvPr>
          <p:cNvSpPr/>
          <p:nvPr/>
        </p:nvSpPr>
        <p:spPr>
          <a:xfrm>
            <a:off x="7154941" y="5490314"/>
            <a:ext cx="124027" cy="125390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8B05FF-F675-8EDF-614F-B1E78080375F}"/>
              </a:ext>
            </a:extLst>
          </p:cNvPr>
          <p:cNvSpPr txBox="1"/>
          <p:nvPr/>
        </p:nvSpPr>
        <p:spPr>
          <a:xfrm>
            <a:off x="6431475" y="6055075"/>
            <a:ext cx="1694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Latent Space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899E3D-109E-0446-6738-73F4DAA27B7C}"/>
              </a:ext>
            </a:extLst>
          </p:cNvPr>
          <p:cNvSpPr txBox="1"/>
          <p:nvPr/>
        </p:nvSpPr>
        <p:spPr>
          <a:xfrm>
            <a:off x="7317790" y="55707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793BE82-DADF-5310-E06C-1C63F4D9BF17}"/>
              </a:ext>
            </a:extLst>
          </p:cNvPr>
          <p:cNvCxnSpPr>
            <a:cxnSpLocks/>
          </p:cNvCxnSpPr>
          <p:nvPr/>
        </p:nvCxnSpPr>
        <p:spPr>
          <a:xfrm>
            <a:off x="5923722" y="5553009"/>
            <a:ext cx="10346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72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24C9D284-B537-923F-CCCA-BE363CAA1D54}"/>
              </a:ext>
            </a:extLst>
          </p:cNvPr>
          <p:cNvSpPr/>
          <p:nvPr/>
        </p:nvSpPr>
        <p:spPr>
          <a:xfrm>
            <a:off x="7060340" y="5517135"/>
            <a:ext cx="501641" cy="110996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42FFC-425D-B144-ACB2-0D1B76E4B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reduction: variational autoencoders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E0672-196D-934B-9335-C9A8D3CB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D07356-A87B-1D40-AF21-60E3B3E415F0}"/>
              </a:ext>
            </a:extLst>
          </p:cNvPr>
          <p:cNvSpPr/>
          <p:nvPr/>
        </p:nvSpPr>
        <p:spPr>
          <a:xfrm rot="5400000">
            <a:off x="1573466" y="4815470"/>
            <a:ext cx="568531" cy="2119615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EEDF76-DF21-454B-9442-FB1E02C87516}"/>
              </a:ext>
            </a:extLst>
          </p:cNvPr>
          <p:cNvGrpSpPr/>
          <p:nvPr/>
        </p:nvGrpSpPr>
        <p:grpSpPr>
          <a:xfrm rot="5400000">
            <a:off x="932810" y="970501"/>
            <a:ext cx="1849852" cy="2119617"/>
            <a:chOff x="818903" y="1279003"/>
            <a:chExt cx="3562114" cy="2847373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FD868A32-5194-A34E-A5FB-D8960B6F712D}"/>
                </a:ext>
              </a:extLst>
            </p:cNvPr>
            <p:cNvSpPr/>
            <p:nvPr/>
          </p:nvSpPr>
          <p:spPr>
            <a:xfrm rot="5400000">
              <a:off x="1551007" y="1296365"/>
              <a:ext cx="2847372" cy="2812648"/>
            </a:xfrm>
            <a:prstGeom prst="trapezoid">
              <a:avLst>
                <a:gd name="adj" fmla="val 4675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rtlCol="0" anchor="ctr"/>
            <a:lstStyle/>
            <a:p>
              <a:endParaRPr lang="en-US" b="1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6AFEA69-EAC0-1349-8F37-987B831F791C}"/>
                </a:ext>
              </a:extLst>
            </p:cNvPr>
            <p:cNvSpPr/>
            <p:nvPr/>
          </p:nvSpPr>
          <p:spPr>
            <a:xfrm>
              <a:off x="818903" y="1279003"/>
              <a:ext cx="734992" cy="2847372"/>
            </a:xfrm>
            <a:prstGeom prst="rect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b="1" dirty="0"/>
                <a:t>X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73571715-E9CF-BF4D-A067-C078458CB534}"/>
              </a:ext>
            </a:extLst>
          </p:cNvPr>
          <p:cNvSpPr/>
          <p:nvPr/>
        </p:nvSpPr>
        <p:spPr>
          <a:xfrm rot="5400000">
            <a:off x="1719856" y="3802194"/>
            <a:ext cx="275757" cy="343218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b="1" dirty="0"/>
              <a:t>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7431E99-0D30-4148-AF11-49A541177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830" y="3141699"/>
            <a:ext cx="453051" cy="2450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D7A135-7BD7-5345-957F-E1D9FAD1CAE5}"/>
              </a:ext>
            </a:extLst>
          </p:cNvPr>
          <p:cNvSpPr/>
          <p:nvPr/>
        </p:nvSpPr>
        <p:spPr>
          <a:xfrm rot="5400000">
            <a:off x="1580047" y="2902957"/>
            <a:ext cx="530619" cy="684470"/>
          </a:xfrm>
          <a:prstGeom prst="rect">
            <a:avLst/>
          </a:prstGeom>
          <a:noFill/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en-US" b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0DF8B33-541C-2F49-B27A-798F3B3C775B}"/>
              </a:ext>
            </a:extLst>
          </p:cNvPr>
          <p:cNvGrpSpPr/>
          <p:nvPr/>
        </p:nvGrpSpPr>
        <p:grpSpPr>
          <a:xfrm>
            <a:off x="142896" y="3380708"/>
            <a:ext cx="1151668" cy="568532"/>
            <a:chOff x="3350403" y="1816582"/>
            <a:chExt cx="2119617" cy="991675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3126B41-F00B-8A4F-878D-EE1EE9454A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6305" y="1994219"/>
              <a:ext cx="1807817" cy="68805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758A704-9E3B-BE46-B8C8-8829D00F77C2}"/>
                </a:ext>
              </a:extLst>
            </p:cNvPr>
            <p:cNvSpPr/>
            <p:nvPr/>
          </p:nvSpPr>
          <p:spPr>
            <a:xfrm rot="5400000">
              <a:off x="3914374" y="1252611"/>
              <a:ext cx="991675" cy="2119617"/>
            </a:xfrm>
            <a:prstGeom prst="rect">
              <a:avLst/>
            </a:prstGeom>
            <a:noFill/>
            <a:ln w="762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7" name="Trapezoid 26">
            <a:extLst>
              <a:ext uri="{FF2B5EF4-FFF2-40B4-BE49-F238E27FC236}">
                <a16:creationId xmlns:a16="http://schemas.microsoft.com/office/drawing/2014/main" id="{B5A5D7DB-B039-504B-8443-47CDB9D93273}"/>
              </a:ext>
            </a:extLst>
          </p:cNvPr>
          <p:cNvSpPr/>
          <p:nvPr/>
        </p:nvSpPr>
        <p:spPr>
          <a:xfrm rot="10800000" flipV="1">
            <a:off x="797927" y="4111988"/>
            <a:ext cx="2119616" cy="1460645"/>
          </a:xfrm>
          <a:prstGeom prst="trapezoid">
            <a:avLst>
              <a:gd name="adj" fmla="val 59459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rtlCol="0" anchor="ctr"/>
          <a:lstStyle/>
          <a:p>
            <a:endParaRPr lang="en-US" b="1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D5616F4-A0CD-A64D-AAEB-6FEDF3C23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994" y="5777258"/>
            <a:ext cx="539474" cy="2175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AA8481-612F-D149-9C36-99A68D0254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134"/>
          <a:stretch/>
        </p:blipFill>
        <p:spPr>
          <a:xfrm>
            <a:off x="2874655" y="1112772"/>
            <a:ext cx="6126449" cy="2789992"/>
          </a:xfrm>
          <a:prstGeom prst="rect">
            <a:avLst/>
          </a:prstGeom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8FB91809-79CF-645F-6454-513A9102CDA6}"/>
              </a:ext>
            </a:extLst>
          </p:cNvPr>
          <p:cNvSpPr/>
          <p:nvPr/>
        </p:nvSpPr>
        <p:spPr>
          <a:xfrm>
            <a:off x="4714023" y="5015540"/>
            <a:ext cx="1045797" cy="1000947"/>
          </a:xfrm>
          <a:prstGeom prst="cub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DA819C-4174-5299-1BFA-EAB3CA030CA8}"/>
              </a:ext>
            </a:extLst>
          </p:cNvPr>
          <p:cNvSpPr/>
          <p:nvPr/>
        </p:nvSpPr>
        <p:spPr>
          <a:xfrm>
            <a:off x="6598138" y="5012322"/>
            <a:ext cx="1361661" cy="1000947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932F9-C4BD-3BC1-659A-3EA440F16D21}"/>
              </a:ext>
            </a:extLst>
          </p:cNvPr>
          <p:cNvSpPr txBox="1"/>
          <p:nvPr/>
        </p:nvSpPr>
        <p:spPr>
          <a:xfrm>
            <a:off x="7317790" y="55707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58A55F2-3EC6-821E-48A8-0C81450E3CD8}"/>
              </a:ext>
            </a:extLst>
          </p:cNvPr>
          <p:cNvCxnSpPr>
            <a:cxnSpLocks/>
          </p:cNvCxnSpPr>
          <p:nvPr/>
        </p:nvCxnSpPr>
        <p:spPr>
          <a:xfrm>
            <a:off x="5923722" y="5553009"/>
            <a:ext cx="10346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CFC0D48-6F27-2124-FED7-CEBD38E9E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0340" y="5259107"/>
            <a:ext cx="501641" cy="313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BA3E4F-F873-1CF4-E4A2-E646BCA5CE46}"/>
              </a:ext>
            </a:extLst>
          </p:cNvPr>
          <p:cNvSpPr txBox="1"/>
          <p:nvPr/>
        </p:nvSpPr>
        <p:spPr>
          <a:xfrm>
            <a:off x="6431475" y="6055075"/>
            <a:ext cx="1694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Latent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488103-4A38-42AF-629C-E4007723E0A7}"/>
              </a:ext>
            </a:extLst>
          </p:cNvPr>
          <p:cNvSpPr txBox="1"/>
          <p:nvPr/>
        </p:nvSpPr>
        <p:spPr>
          <a:xfrm>
            <a:off x="4197331" y="3837570"/>
            <a:ext cx="15516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Reconstruction Error</a:t>
            </a:r>
          </a:p>
          <a:p>
            <a:pPr algn="ctr"/>
            <a:r>
              <a:rPr lang="en-US" sz="1050" b="1" dirty="0">
                <a:solidFill>
                  <a:srgbClr val="FF0000"/>
                </a:solidFill>
              </a:rPr>
              <a:t>(MSE)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1834755-8929-848E-93A4-967E685D0627}"/>
              </a:ext>
            </a:extLst>
          </p:cNvPr>
          <p:cNvSpPr txBox="1"/>
          <p:nvPr/>
        </p:nvSpPr>
        <p:spPr>
          <a:xfrm>
            <a:off x="6253472" y="3836301"/>
            <a:ext cx="17772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FF0000"/>
                </a:solidFill>
              </a:rPr>
              <a:t>Prior/Posterior Mismatch Penalty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8EAAC970-8A6C-8A5D-3264-9DC9C1E7DA5B}"/>
              </a:ext>
            </a:extLst>
          </p:cNvPr>
          <p:cNvSpPr/>
          <p:nvPr/>
        </p:nvSpPr>
        <p:spPr>
          <a:xfrm rot="5400000">
            <a:off x="4965056" y="2964980"/>
            <a:ext cx="107766" cy="146011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Brace 35">
            <a:extLst>
              <a:ext uri="{FF2B5EF4-FFF2-40B4-BE49-F238E27FC236}">
                <a16:creationId xmlns:a16="http://schemas.microsoft.com/office/drawing/2014/main" id="{A3AA4A2A-1179-9AE0-F8D1-E50E282A3CAE}"/>
              </a:ext>
            </a:extLst>
          </p:cNvPr>
          <p:cNvSpPr/>
          <p:nvPr/>
        </p:nvSpPr>
        <p:spPr>
          <a:xfrm rot="5400000">
            <a:off x="7104449" y="2694463"/>
            <a:ext cx="75319" cy="196870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1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70CC-166E-CC43-9810-476EC0D05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9" y="-165638"/>
            <a:ext cx="8229600" cy="991675"/>
          </a:xfrm>
        </p:spPr>
        <p:txBody>
          <a:bodyPr/>
          <a:lstStyle/>
          <a:p>
            <a:r>
              <a:rPr lang="en-US" dirty="0"/>
              <a:t>Steering embedding in latent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45057-B4B1-C74D-BDC0-3B07CA27D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4E9CB-FBD2-344C-8D12-7125578BAAAA}"/>
              </a:ext>
            </a:extLst>
          </p:cNvPr>
          <p:cNvSpPr txBox="1"/>
          <p:nvPr/>
        </p:nvSpPr>
        <p:spPr>
          <a:xfrm>
            <a:off x="76200" y="5970105"/>
            <a:ext cx="822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https://www.youtube.com/watch?v=itOlzH9FHkI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blog.keras.io</a:t>
            </a:r>
            <a:r>
              <a:rPr lang="en-US" sz="1200" dirty="0"/>
              <a:t>/building-autoencoders-in-</a:t>
            </a:r>
            <a:r>
              <a:rPr lang="en-US" sz="1200" dirty="0" err="1"/>
              <a:t>keras.html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9AF71-9369-1541-A467-45246A60508B}"/>
              </a:ext>
            </a:extLst>
          </p:cNvPr>
          <p:cNvSpPr txBox="1"/>
          <p:nvPr/>
        </p:nvSpPr>
        <p:spPr>
          <a:xfrm>
            <a:off x="205409" y="4425427"/>
            <a:ext cx="4478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Ex: Embedding handwritten digits 0-9</a:t>
            </a:r>
          </a:p>
          <a:p>
            <a:pPr algn="ctr"/>
            <a:endParaRPr lang="en-US" b="1" dirty="0"/>
          </a:p>
          <a:p>
            <a:pPr algn="ctr"/>
            <a:r>
              <a:rPr lang="en-US" b="1" dirty="0"/>
              <a:t>Prior keeps support of embedding on unit ball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6A3597-75B6-514E-B7A8-C3EA46C21F46}"/>
              </a:ext>
            </a:extLst>
          </p:cNvPr>
          <p:cNvSpPr txBox="1"/>
          <p:nvPr/>
        </p:nvSpPr>
        <p:spPr>
          <a:xfrm rot="16200000">
            <a:off x="-1015656" y="2047102"/>
            <a:ext cx="2811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             Vanilla AE</a:t>
            </a:r>
          </a:p>
        </p:txBody>
      </p:sp>
      <p:pic>
        <p:nvPicPr>
          <p:cNvPr id="13" name="Picture 6" descr="vae classes plane">
            <a:extLst>
              <a:ext uri="{FF2B5EF4-FFF2-40B4-BE49-F238E27FC236}">
                <a16:creationId xmlns:a16="http://schemas.microsoft.com/office/drawing/2014/main" id="{E8B8B4E7-10BF-C846-A8A8-E20E24F49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40" y="826037"/>
            <a:ext cx="3352799" cy="334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254789-E7DD-3F42-89E4-C810179C4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93" y="2504197"/>
            <a:ext cx="4234070" cy="1384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3FCCC4-E469-E04C-BD5D-0D9DDF874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92" y="826037"/>
            <a:ext cx="4234070" cy="1384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3BEB3E-BE81-BFCA-04FE-431B71ADEFAA}"/>
              </a:ext>
            </a:extLst>
          </p:cNvPr>
          <p:cNvSpPr txBox="1"/>
          <p:nvPr/>
        </p:nvSpPr>
        <p:spPr>
          <a:xfrm>
            <a:off x="4852639" y="454355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Sampling from Z allows generative modeling</a:t>
            </a:r>
          </a:p>
        </p:txBody>
      </p:sp>
    </p:spTree>
    <p:extLst>
      <p:ext uri="{BB962C8B-B14F-4D97-AF65-F5344CB8AC3E}">
        <p14:creationId xmlns:p14="http://schemas.microsoft.com/office/powerpoint/2010/main" val="3128818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DDD35-1136-884B-853C-78B863093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</a:t>
            </a:r>
            <a:r>
              <a:rPr lang="en-US" b="1" dirty="0"/>
              <a:t>disentangled</a:t>
            </a:r>
            <a:r>
              <a:rPr lang="en-US" dirty="0"/>
              <a:t> latent representations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1D40D-8A1A-5A4B-8EE2-44FBAAD5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B15257-F6C1-F743-A978-FE062996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3" y="3137642"/>
            <a:ext cx="7937194" cy="2891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88F001-0399-0241-BF76-B363F942954D}"/>
              </a:ext>
            </a:extLst>
          </p:cNvPr>
          <p:cNvSpPr txBox="1"/>
          <p:nvPr/>
        </p:nvSpPr>
        <p:spPr>
          <a:xfrm>
            <a:off x="-1" y="5829984"/>
            <a:ext cx="85405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Higgins, I., Matthey, L., Pal, A., Burgess, C.,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Glorot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X.,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Botvinick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Mohamed, S.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Lerchner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2016. beta-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Learning basic visual concepts with a constrained variational framework.</a:t>
            </a:r>
          </a:p>
          <a:p>
            <a:r>
              <a:rPr lang="en-US" sz="1200" dirty="0"/>
              <a:t>https://</a:t>
            </a:r>
            <a:r>
              <a:rPr lang="en-US" sz="1200" dirty="0" err="1"/>
              <a:t>krokotsch.eu</a:t>
            </a:r>
            <a:r>
              <a:rPr lang="en-US" sz="1200" dirty="0"/>
              <a:t>/autoencoders/2021/01/24/</a:t>
            </a:r>
            <a:r>
              <a:rPr lang="en-US" sz="1200" dirty="0" err="1"/>
              <a:t>Autoencoder_Bake_Off.html</a:t>
            </a:r>
            <a:endParaRPr lang="en-US" sz="1200" dirty="0"/>
          </a:p>
        </p:txBody>
      </p:sp>
      <p:pic>
        <p:nvPicPr>
          <p:cNvPr id="6146" name="Picture 2" descr="Beta-VAE Explained | Papers With Code">
            <a:extLst>
              <a:ext uri="{FF2B5EF4-FFF2-40B4-BE49-F238E27FC236}">
                <a16:creationId xmlns:a16="http://schemas.microsoft.com/office/drawing/2014/main" id="{887D6164-7C75-4247-BE8F-9AABE1C8A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513" y="3402068"/>
            <a:ext cx="5936974" cy="228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6B208-D923-7F46-AF83-79188E89C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91" y="880318"/>
            <a:ext cx="2042230" cy="2025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E95EE-1576-DB4B-991D-F25BF8931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8303" y="855804"/>
            <a:ext cx="4098497" cy="208712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EBE6D7-FA46-4342-A259-F5F1D8AE8300}"/>
              </a:ext>
            </a:extLst>
          </p:cNvPr>
          <p:cNvCxnSpPr/>
          <p:nvPr/>
        </p:nvCxnSpPr>
        <p:spPr>
          <a:xfrm>
            <a:off x="3366052" y="1892994"/>
            <a:ext cx="904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E51691-19E2-A3A0-4E58-89F5B94EE4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560" y="1137567"/>
            <a:ext cx="430622" cy="278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2B02CA-4967-C81B-A02F-8570CE2DD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9974" y="1114572"/>
            <a:ext cx="430622" cy="27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4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7559-06C4-4A43-B85A-BC1782B64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Disentangled representations for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A2033-EF65-C145-8B5A-A823344FF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101E33-44AB-E34E-9DCF-527BED2936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67"/>
          <a:stretch/>
        </p:blipFill>
        <p:spPr>
          <a:xfrm>
            <a:off x="6591300" y="1206500"/>
            <a:ext cx="2324100" cy="23318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ED3FD-FC98-EC46-A602-BB243F708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67"/>
          <a:stretch/>
        </p:blipFill>
        <p:spPr>
          <a:xfrm>
            <a:off x="6692694" y="3538330"/>
            <a:ext cx="2324100" cy="2331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74F9EF-87EF-C449-AA23-9A6AEFCD8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7" y="662190"/>
            <a:ext cx="5685527" cy="40420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BD36A5-0D9E-7040-994A-8FE1DFCCC1A8}"/>
              </a:ext>
            </a:extLst>
          </p:cNvPr>
          <p:cNvSpPr txBox="1"/>
          <p:nvPr/>
        </p:nvSpPr>
        <p:spPr>
          <a:xfrm>
            <a:off x="0" y="5651500"/>
            <a:ext cx="6591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Jiang, </a:t>
            </a:r>
            <a:r>
              <a:rPr lang="en-US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Zhuxi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"Variational deep embedding: An unsupervised and generative approach to clustering." </a:t>
            </a:r>
            <a:r>
              <a:rPr lang="en-US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arXiv:1611.05148</a:t>
            </a:r>
            <a:r>
              <a:rPr lang="en-US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(2016).</a:t>
            </a:r>
          </a:p>
          <a:p>
            <a:r>
              <a:rPr lang="en-US" sz="1100" dirty="0" err="1"/>
              <a:t>Dilokthanakul</a:t>
            </a:r>
            <a:r>
              <a:rPr lang="en-US" sz="1100" dirty="0"/>
              <a:t>, Nat, et al. "Deep unsupervised clustering with gaussian mixture variational autoencoders." </a:t>
            </a:r>
            <a:r>
              <a:rPr lang="en-US" sz="1100" i="1" dirty="0" err="1"/>
              <a:t>arXiv</a:t>
            </a:r>
            <a:r>
              <a:rPr lang="en-US" sz="1100" i="1" dirty="0"/>
              <a:t> preprint arXiv:1611.02648</a:t>
            </a:r>
            <a:r>
              <a:rPr lang="en-US" sz="1100" dirty="0"/>
              <a:t> (2016).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9470A4-F883-5E4E-8F34-BFE54BC78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04" y="4704245"/>
            <a:ext cx="5976730" cy="77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92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3B9-9CC7-8936-34A3-7B29370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1 slide on CNNs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62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3B9-9CC7-8936-34A3-7B29370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Use case 1:</a:t>
            </a:r>
            <a:br>
              <a:rPr lang="en-US" b="1" dirty="0"/>
            </a:br>
            <a:r>
              <a:rPr lang="en-US" b="1" dirty="0"/>
              <a:t>Finding fingerprints in datasets with unsupervised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7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28" name="Picture 4" descr="Architecture of the CNNs applied to digit recognition">
            <a:extLst>
              <a:ext uri="{FF2B5EF4-FFF2-40B4-BE49-F238E27FC236}">
                <a16:creationId xmlns:a16="http://schemas.microsoft.com/office/drawing/2014/main" id="{D149FF72-C099-2778-B9CF-5918F2F3C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3111"/>
            <a:ext cx="7086600" cy="379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ication of the convolution task using a stride of 1 with 3x3 kernel">
            <a:extLst>
              <a:ext uri="{FF2B5EF4-FFF2-40B4-BE49-F238E27FC236}">
                <a16:creationId xmlns:a16="http://schemas.microsoft.com/office/drawing/2014/main" id="{355137CB-D2F1-70F3-5ACE-D9FF757D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4" y="4043372"/>
            <a:ext cx="3492154" cy="214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plication of max pooling with a stride of 2 using 2x2 filter">
            <a:extLst>
              <a:ext uri="{FF2B5EF4-FFF2-40B4-BE49-F238E27FC236}">
                <a16:creationId xmlns:a16="http://schemas.microsoft.com/office/drawing/2014/main" id="{0FA0FAFB-0835-98CB-51E9-EA95AC319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791" y="4078178"/>
            <a:ext cx="4040050" cy="211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512156-6426-2422-8135-0233B1281983}"/>
              </a:ext>
            </a:extLst>
          </p:cNvPr>
          <p:cNvSpPr txBox="1"/>
          <p:nvPr/>
        </p:nvSpPr>
        <p:spPr>
          <a:xfrm>
            <a:off x="80964" y="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https://www.datacamp.com/tutorial/introduction-to-convolutional-neural-networks-cnns</a:t>
            </a:r>
          </a:p>
        </p:txBody>
      </p:sp>
    </p:spTree>
    <p:extLst>
      <p:ext uri="{BB962C8B-B14F-4D97-AF65-F5344CB8AC3E}">
        <p14:creationId xmlns:p14="http://schemas.microsoft.com/office/powerpoint/2010/main" val="3252351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3B9-9CC7-8936-34A3-7B29370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Implementation of VAE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90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E5CD-30D0-3128-6E8C-0674C8053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5" y="0"/>
            <a:ext cx="8229600" cy="991675"/>
          </a:xfrm>
        </p:spPr>
        <p:txBody>
          <a:bodyPr/>
          <a:lstStyle/>
          <a:p>
            <a:r>
              <a:rPr lang="en-US" dirty="0"/>
              <a:t>Intro to fingerprinting in material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B18D-4E57-B146-8297-18D2EDBA9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D7B15-80CD-088B-72B8-E7BEB7C7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F01E1A-5305-A7A0-F1AD-FAAB8D724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11" b="26511"/>
          <a:stretch/>
        </p:blipFill>
        <p:spPr>
          <a:xfrm>
            <a:off x="1" y="805484"/>
            <a:ext cx="9144000" cy="572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69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A61D-0303-9848-AB3F-DDCF5B22D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8296"/>
            <a:ext cx="8229600" cy="991675"/>
          </a:xfrm>
        </p:spPr>
        <p:txBody>
          <a:bodyPr/>
          <a:lstStyle/>
          <a:p>
            <a:r>
              <a:rPr lang="en-US" dirty="0"/>
              <a:t>2. Multimodality in advanced manufacturing processes</a:t>
            </a:r>
            <a:br>
              <a:rPr lang="en-US" dirty="0"/>
            </a:br>
            <a:r>
              <a:rPr lang="en-US" sz="1600" b="1" dirty="0"/>
              <a:t>Multimodality: </a:t>
            </a:r>
            <a:r>
              <a:rPr lang="en-US" sz="1600" dirty="0"/>
              <a:t>heterogeneous data</a:t>
            </a:r>
            <a:br>
              <a:rPr lang="en-US" sz="1600" b="1" dirty="0"/>
            </a:br>
            <a:r>
              <a:rPr lang="en-US" sz="1600" b="1" dirty="0"/>
              <a:t>Process parameters: </a:t>
            </a:r>
            <a:r>
              <a:rPr lang="en-US" sz="1600" dirty="0"/>
              <a:t>laser, powder, speed</a:t>
            </a:r>
            <a:br>
              <a:rPr lang="en-US" sz="1600" dirty="0"/>
            </a:br>
            <a:r>
              <a:rPr lang="en-US" sz="1600" b="1" dirty="0"/>
              <a:t>High-fidelity characterization: </a:t>
            </a:r>
            <a:r>
              <a:rPr lang="en-US" sz="1600" dirty="0"/>
              <a:t>microscopy, XRF, XRD, TEM, SEM</a:t>
            </a:r>
            <a:br>
              <a:rPr lang="en-US" sz="1600" dirty="0"/>
            </a:br>
            <a:r>
              <a:rPr lang="en-US" sz="1600" b="1" dirty="0"/>
              <a:t>Low-fidelity signals: </a:t>
            </a:r>
            <a:r>
              <a:rPr lang="en-US" sz="1600" dirty="0"/>
              <a:t>light, sound, images, profilometry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8CB5FA-B045-F149-ADC4-0DC2711D7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LPBFlayer.m4v" descr="LPBFlayer.m4v">
            <a:hlinkClick r:id="" action="ppaction://media"/>
            <a:extLst>
              <a:ext uri="{FF2B5EF4-FFF2-40B4-BE49-F238E27FC236}">
                <a16:creationId xmlns:a16="http://schemas.microsoft.com/office/drawing/2014/main" id="{09E6F491-6245-2C4E-828B-BF3BCA53F3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4222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7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76371-1226-3330-9097-7D49C3AF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17" y="0"/>
            <a:ext cx="8229600" cy="991675"/>
          </a:xfrm>
        </p:spPr>
        <p:txBody>
          <a:bodyPr/>
          <a:lstStyle/>
          <a:p>
            <a:r>
              <a:rPr lang="en-US" dirty="0"/>
              <a:t>3. Moving beyond ”black box ML”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6E610-1891-B21A-ED34-CDCF97AE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675715-4FAD-5F62-DD71-528923818418}"/>
              </a:ext>
            </a:extLst>
          </p:cNvPr>
          <p:cNvSpPr txBox="1"/>
          <p:nvPr/>
        </p:nvSpPr>
        <p:spPr>
          <a:xfrm>
            <a:off x="1203767" y="5347316"/>
            <a:ext cx="6412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people say AI (as opposed to ML) often they envision modular reasoning and cause/effect 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(e.g. Olson Diagram)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E6C516-779D-62A9-7614-01329A3ED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159" y="864353"/>
            <a:ext cx="6066983" cy="43967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8D0249E-4C26-FB66-D11D-ACD7DC031239}"/>
              </a:ext>
            </a:extLst>
          </p:cNvPr>
          <p:cNvSpPr txBox="1"/>
          <p:nvPr/>
        </p:nvSpPr>
        <p:spPr>
          <a:xfrm>
            <a:off x="0" y="6153150"/>
            <a:ext cx="7292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Ghosh. </a:t>
            </a:r>
            <a:r>
              <a:rPr lang="en-US" sz="1200" i="1" dirty="0">
                <a:solidFill>
                  <a:srgbClr val="111111"/>
                </a:solidFill>
                <a:latin typeface="Roboto" panose="02000000000000000000" pitchFamily="2" charset="0"/>
              </a:rPr>
              <a:t>Journal of Phase Equilibria.</a:t>
            </a:r>
            <a:r>
              <a:rPr lang="en-US" sz="1200" dirty="0">
                <a:solidFill>
                  <a:srgbClr val="111111"/>
                </a:solidFill>
                <a:latin typeface="Roboto" panose="02000000000000000000" pitchFamily="2" charset="0"/>
              </a:rPr>
              <a:t> 2002</a:t>
            </a:r>
            <a:endParaRPr lang="en-US" sz="12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  <a:p>
            <a:pPr algn="l"/>
            <a:br>
              <a:rPr lang="en-US" sz="1200" b="0" i="0" dirty="0">
                <a:solidFill>
                  <a:srgbClr val="111111"/>
                </a:solidFill>
                <a:effectLst/>
                <a:latin typeface="var(--nova-font-family-sans-serif)"/>
              </a:rPr>
            </a:br>
            <a:endParaRPr lang="en-US" sz="1200" b="0" i="0" dirty="0">
              <a:solidFill>
                <a:srgbClr val="111111"/>
              </a:solidFill>
              <a:effectLst/>
              <a:latin typeface="var(--nova-font-family-sans-serif)"/>
            </a:endParaRPr>
          </a:p>
        </p:txBody>
      </p:sp>
    </p:spTree>
    <p:extLst>
      <p:ext uri="{BB962C8B-B14F-4D97-AF65-F5344CB8AC3E}">
        <p14:creationId xmlns:p14="http://schemas.microsoft.com/office/powerpoint/2010/main" val="19387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0B16C-DE55-3ACC-FB93-2E90BE2DA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3F1C60-B5E6-1588-3113-D2A5B463C44A}"/>
              </a:ext>
            </a:extLst>
          </p:cNvPr>
          <p:cNvSpPr txBox="1">
            <a:spLocks/>
          </p:cNvSpPr>
          <p:nvPr/>
        </p:nvSpPr>
        <p:spPr>
          <a:xfrm>
            <a:off x="199538" y="221616"/>
            <a:ext cx="10521047" cy="374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3"/>
                </a:solidFill>
                <a:latin typeface="Gill Sans MT" panose="020B0502020104020203" pitchFamily="34" charset="77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2060"/>
                </a:solidFill>
              </a:rPr>
              <a:t>What do we mean by multimodal deep learning?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C4299-43F0-13A8-AA39-ED22DD5A4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19" y="963461"/>
            <a:ext cx="2834103" cy="285641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5C0EC42-8479-FA4C-5ADE-9FF4DFABC3DE}"/>
              </a:ext>
            </a:extLst>
          </p:cNvPr>
          <p:cNvGrpSpPr/>
          <p:nvPr/>
        </p:nvGrpSpPr>
        <p:grpSpPr>
          <a:xfrm>
            <a:off x="3718614" y="2728080"/>
            <a:ext cx="2396480" cy="2431448"/>
            <a:chOff x="4001151" y="1207234"/>
            <a:chExt cx="4572001" cy="44234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741053-30C1-4779-24CF-9F47CB59A350}"/>
                </a:ext>
              </a:extLst>
            </p:cNvPr>
            <p:cNvSpPr txBox="1"/>
            <p:nvPr/>
          </p:nvSpPr>
          <p:spPr>
            <a:xfrm>
              <a:off x="4001151" y="3838932"/>
              <a:ext cx="4572001" cy="1791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High-Fidelity Modalities</a:t>
              </a:r>
            </a:p>
            <a:p>
              <a:pPr algn="ctr"/>
              <a:r>
                <a:rPr lang="en-US" sz="1100" dirty="0"/>
                <a:t>Classical material characterization</a:t>
              </a:r>
            </a:p>
            <a:p>
              <a:pPr algn="ctr"/>
              <a:endParaRPr lang="en-US" sz="1100" dirty="0"/>
            </a:p>
            <a:p>
              <a:pPr algn="ctr"/>
              <a:r>
                <a:rPr lang="en-US" sz="1100" b="1" dirty="0"/>
                <a:t>e.g. microscopy (physical), direct simulation (synthetic)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A7763E-434F-415A-65F3-6C4CA4290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7151" y="1297487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E902AC-6412-1A39-1697-360D2DC48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5565" y="1544546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EDED10-7079-2BF1-FA54-395DF09B2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3977" y="1832785"/>
              <a:ext cx="1356140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0BFE98-43D1-74C4-D631-D51C5354C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59737" y="2189482"/>
              <a:ext cx="1744756" cy="1258745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AF785E-F8FB-8EF2-4040-0A17EBFCB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3994" y="1207234"/>
              <a:ext cx="1344315" cy="1381129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E0267F-7BA6-D726-DEE9-54D622FAD22B}"/>
              </a:ext>
            </a:extLst>
          </p:cNvPr>
          <p:cNvGrpSpPr/>
          <p:nvPr/>
        </p:nvGrpSpPr>
        <p:grpSpPr>
          <a:xfrm>
            <a:off x="6414502" y="2577627"/>
            <a:ext cx="2590973" cy="2581902"/>
            <a:chOff x="7878444" y="1345718"/>
            <a:chExt cx="4248820" cy="36966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640717-527B-D07F-BBA2-2F5DC005C9F0}"/>
                </a:ext>
              </a:extLst>
            </p:cNvPr>
            <p:cNvSpPr txBox="1"/>
            <p:nvPr/>
          </p:nvSpPr>
          <p:spPr>
            <a:xfrm>
              <a:off x="7878446" y="3632239"/>
              <a:ext cx="4248818" cy="1410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u="sng" dirty="0"/>
                <a:t>High-Throughput Modalities</a:t>
              </a:r>
              <a:br>
                <a:rPr lang="en-US" sz="1400" b="1" u="sng" dirty="0"/>
              </a:br>
              <a:r>
                <a:rPr lang="en-US" sz="1100" dirty="0"/>
                <a:t>Unconventional measurements</a:t>
              </a:r>
            </a:p>
            <a:p>
              <a:pPr algn="ctr"/>
              <a:r>
                <a:rPr lang="en-US" sz="1100" dirty="0"/>
                <a:t> </a:t>
              </a:r>
            </a:p>
            <a:p>
              <a:pPr algn="ctr"/>
              <a:r>
                <a:rPr lang="en-US" sz="1100" b="1" dirty="0"/>
                <a:t>e.g. spectroscopy, electrical signals, sound, photographs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50BCAF-F550-01AE-484F-71EE587F7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0200" t="4731" r="4611" b="8922"/>
            <a:stretch/>
          </p:blipFill>
          <p:spPr>
            <a:xfrm>
              <a:off x="10466279" y="1770761"/>
              <a:ext cx="1453596" cy="1472138"/>
            </a:xfrm>
            <a:prstGeom prst="rect">
              <a:avLst/>
            </a:prstGeom>
            <a:ln w="38100">
              <a:solidFill>
                <a:srgbClr val="002060"/>
              </a:solidFill>
            </a:ln>
          </p:spPr>
        </p:pic>
        <p:pic>
          <p:nvPicPr>
            <p:cNvPr id="17" name="Picture 2" descr="DIY Chemistry: Teach Yourself Electroplating">
              <a:extLst>
                <a:ext uri="{FF2B5EF4-FFF2-40B4-BE49-F238E27FC236}">
                  <a16:creationId xmlns:a16="http://schemas.microsoft.com/office/drawing/2014/main" id="{62EEA29C-A997-2D45-110A-20BBF1A10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8444" y="1345718"/>
              <a:ext cx="1334621" cy="1334621"/>
            </a:xfrm>
            <a:prstGeom prst="rect">
              <a:avLst/>
            </a:prstGeom>
            <a:noFill/>
            <a:ln w="38100">
              <a:solidFill>
                <a:srgbClr val="00206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427B575-B569-6A45-22BF-C4175AE3EAF9}"/>
                </a:ext>
              </a:extLst>
            </p:cNvPr>
            <p:cNvGrpSpPr/>
            <p:nvPr/>
          </p:nvGrpSpPr>
          <p:grpSpPr>
            <a:xfrm>
              <a:off x="8173510" y="2045151"/>
              <a:ext cx="1538990" cy="1488774"/>
              <a:chOff x="391848" y="991014"/>
              <a:chExt cx="1883888" cy="1901610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DA21EE3-42E5-CA32-4AD0-10C55EE637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3343" t="5412" r="3232" b="9838"/>
              <a:stretch/>
            </p:blipFill>
            <p:spPr>
              <a:xfrm>
                <a:off x="391848" y="991014"/>
                <a:ext cx="1356140" cy="1356139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141BE9C-A9B4-8741-53B1-1C6F74328AF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299" t="4659" r="4179" b="13077"/>
              <a:stretch/>
            </p:blipFill>
            <p:spPr>
              <a:xfrm>
                <a:off x="671184" y="1242594"/>
                <a:ext cx="1325217" cy="1316384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770D64-33E0-CFA0-301F-DEF1908DD2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3587" t="4243" r="2989" b="11009"/>
              <a:stretch/>
            </p:blipFill>
            <p:spPr>
              <a:xfrm>
                <a:off x="919597" y="1536486"/>
                <a:ext cx="1356139" cy="1356138"/>
              </a:xfrm>
              <a:prstGeom prst="rect">
                <a:avLst/>
              </a:prstGeom>
              <a:ln w="38100">
                <a:solidFill>
                  <a:srgbClr val="002060"/>
                </a:solidFill>
              </a:ln>
            </p:spPr>
          </p:pic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A8DA61-D02D-90BB-52C1-26265C37288E}"/>
              </a:ext>
            </a:extLst>
          </p:cNvPr>
          <p:cNvSpPr txBox="1"/>
          <p:nvPr/>
        </p:nvSpPr>
        <p:spPr>
          <a:xfrm>
            <a:off x="0" y="4159053"/>
            <a:ext cx="320389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 dirty="0"/>
              <a:t>Traditional Multimodality</a:t>
            </a:r>
          </a:p>
          <a:p>
            <a:pPr algn="ctr"/>
            <a:r>
              <a:rPr lang="en-US" sz="1100" dirty="0"/>
              <a:t>Assimilate heterogeneous data sources so they’re greater than sum of their parts</a:t>
            </a:r>
          </a:p>
          <a:p>
            <a:pPr algn="ctr"/>
            <a:endParaRPr lang="en-US" sz="1100" dirty="0"/>
          </a:p>
          <a:p>
            <a:pPr algn="ctr"/>
            <a:r>
              <a:rPr lang="en-US" sz="1100" b="1" dirty="0"/>
              <a:t>e.g. audio + text to generate</a:t>
            </a:r>
          </a:p>
          <a:p>
            <a:pPr algn="ctr"/>
            <a:r>
              <a:rPr lang="en-US" sz="1100" b="1" dirty="0"/>
              <a:t>automatic subtitles</a:t>
            </a:r>
          </a:p>
        </p:txBody>
      </p:sp>
      <p:pic>
        <p:nvPicPr>
          <p:cNvPr id="25" name="Picture 2" descr="British metal 3D printer manufacturer Renishaw to create high-speed  aerospace turbines - 3D Printing Industry">
            <a:extLst>
              <a:ext uri="{FF2B5EF4-FFF2-40B4-BE49-F238E27FC236}">
                <a16:creationId xmlns:a16="http://schemas.microsoft.com/office/drawing/2014/main" id="{43CF3AE4-34E8-FC03-88DF-37DF949ED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842" y="772820"/>
            <a:ext cx="2058141" cy="136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E831D0-7F58-A6D0-3DA1-DE9D2C05745E}"/>
              </a:ext>
            </a:extLst>
          </p:cNvPr>
          <p:cNvSpPr txBox="1"/>
          <p:nvPr/>
        </p:nvSpPr>
        <p:spPr>
          <a:xfrm>
            <a:off x="812320" y="5785955"/>
            <a:ext cx="7494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AI4SS + AI@DOE workshops denote multimodal scientific data a top opportunity for scientific impact across DOE in next 5-10 years</a:t>
            </a:r>
          </a:p>
        </p:txBody>
      </p:sp>
      <p:sp>
        <p:nvSpPr>
          <p:cNvPr id="31" name="Curved Right Arrow 30">
            <a:extLst>
              <a:ext uri="{FF2B5EF4-FFF2-40B4-BE49-F238E27FC236}">
                <a16:creationId xmlns:a16="http://schemas.microsoft.com/office/drawing/2014/main" id="{B8C11EF2-CBD2-8FBB-B5B4-D8DC5AC4B875}"/>
              </a:ext>
            </a:extLst>
          </p:cNvPr>
          <p:cNvSpPr/>
          <p:nvPr/>
        </p:nvSpPr>
        <p:spPr>
          <a:xfrm>
            <a:off x="4017522" y="1587898"/>
            <a:ext cx="647075" cy="995423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>
            <a:extLst>
              <a:ext uri="{FF2B5EF4-FFF2-40B4-BE49-F238E27FC236}">
                <a16:creationId xmlns:a16="http://schemas.microsoft.com/office/drawing/2014/main" id="{9922BFC4-987C-DFD3-B68C-97EF13A23CBD}"/>
              </a:ext>
            </a:extLst>
          </p:cNvPr>
          <p:cNvSpPr/>
          <p:nvPr/>
        </p:nvSpPr>
        <p:spPr>
          <a:xfrm flipH="1">
            <a:off x="7862018" y="1587898"/>
            <a:ext cx="647075" cy="995423"/>
          </a:xfrm>
          <a:prstGeom prst="curv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5EE970-06BB-02E6-7607-0B796B5EAF43}"/>
              </a:ext>
            </a:extLst>
          </p:cNvPr>
          <p:cNvSpPr txBox="1"/>
          <p:nvPr/>
        </p:nvSpPr>
        <p:spPr>
          <a:xfrm>
            <a:off x="18675" y="6641519"/>
            <a:ext cx="9144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Shi, Y., Siddharth, N., Paige, B. and Torr, P.H., 2019. Variational mixture-of-experts autoencoders for multi-modal deep generative models. </a:t>
            </a:r>
            <a:r>
              <a:rPr lang="en-US" sz="800" i="1" dirty="0" err="1"/>
              <a:t>arXiv</a:t>
            </a:r>
            <a:r>
              <a:rPr lang="en-US" sz="800" i="1" dirty="0"/>
              <a:t> preprint arXiv:1911.03393</a:t>
            </a:r>
            <a:r>
              <a:rPr lang="en-US" sz="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7071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8C5056-FDD6-BD4D-BB75-8DD7053F4F4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727400" y="1224785"/>
            <a:ext cx="2646241" cy="1537986"/>
          </a:xfrm>
          <a:prstGeom prst="rect">
            <a:avLst/>
          </a:prstGeom>
          <a:ln w="38100"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49EE774-D652-A04D-BFFB-4A30206B48A4}"/>
              </a:ext>
            </a:extLst>
          </p:cNvPr>
          <p:cNvSpPr txBox="1">
            <a:spLocks/>
          </p:cNvSpPr>
          <p:nvPr/>
        </p:nvSpPr>
        <p:spPr>
          <a:xfrm>
            <a:off x="920866" y="681564"/>
            <a:ext cx="8803539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Pre-process</a:t>
            </a:r>
            <a:r>
              <a:rPr lang="en-US" sz="21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	            </a:t>
            </a:r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In-process</a:t>
            </a:r>
            <a:r>
              <a:rPr lang="en-US" sz="21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</a:t>
            </a:r>
            <a:r>
              <a:rPr lang="en-US" sz="2100" u="sng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Post-process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17FAE3-4D4E-964B-A6D9-E010D1ED925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4000"/>
          </a:blip>
          <a:stretch>
            <a:fillRect/>
          </a:stretch>
        </p:blipFill>
        <p:spPr>
          <a:xfrm>
            <a:off x="577954" y="2030397"/>
            <a:ext cx="2037520" cy="1181921"/>
          </a:xfrm>
          <a:prstGeom prst="rect">
            <a:avLst/>
          </a:prstGeom>
          <a:ln w="3810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0061F0-64D4-FB41-834D-E14E5AFDA0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r="19386"/>
          <a:stretch/>
        </p:blipFill>
        <p:spPr>
          <a:xfrm>
            <a:off x="3020237" y="1128003"/>
            <a:ext cx="2302399" cy="1869418"/>
          </a:xfrm>
          <a:prstGeom prst="rect">
            <a:avLst/>
          </a:prstGeom>
          <a:ln w="28575">
            <a:noFill/>
          </a:ln>
        </p:spPr>
      </p:pic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89387EB8-BC59-8A4B-8245-34B5B79502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4000"/>
          </a:blip>
          <a:srcRect l="50880" t="1067" r="1979" b="84307"/>
          <a:stretch/>
        </p:blipFill>
        <p:spPr>
          <a:xfrm>
            <a:off x="472778" y="3679774"/>
            <a:ext cx="2229590" cy="1080467"/>
          </a:xfrm>
          <a:prstGeom prst="rect">
            <a:avLst/>
          </a:prstGeom>
          <a:ln w="38100">
            <a:noFill/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8D7DD53-36A6-E645-86E3-A675021E642C}"/>
              </a:ext>
            </a:extLst>
          </p:cNvPr>
          <p:cNvSpPr txBox="1">
            <a:spLocks/>
          </p:cNvSpPr>
          <p:nvPr/>
        </p:nvSpPr>
        <p:spPr>
          <a:xfrm>
            <a:off x="-851223" y="1897407"/>
            <a:ext cx="3128567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 settings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7205D3B-832C-A947-B7ED-4FE138F1DF09}"/>
              </a:ext>
            </a:extLst>
          </p:cNvPr>
          <p:cNvSpPr txBox="1">
            <a:spLocks/>
          </p:cNvSpPr>
          <p:nvPr/>
        </p:nvSpPr>
        <p:spPr>
          <a:xfrm>
            <a:off x="713061" y="4783710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High-fidelity mod/sim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993171D-F613-EB44-BF8D-341E4A41B711}"/>
              </a:ext>
            </a:extLst>
          </p:cNvPr>
          <p:cNvSpPr txBox="1">
            <a:spLocks/>
          </p:cNvSpPr>
          <p:nvPr/>
        </p:nvSpPr>
        <p:spPr>
          <a:xfrm>
            <a:off x="3540451" y="2994573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Time-series data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A95D77C-CE31-8E47-B246-0D8C069180E2}"/>
              </a:ext>
            </a:extLst>
          </p:cNvPr>
          <p:cNvSpPr txBox="1">
            <a:spLocks/>
          </p:cNvSpPr>
          <p:nvPr/>
        </p:nvSpPr>
        <p:spPr>
          <a:xfrm>
            <a:off x="5815488" y="2825118"/>
            <a:ext cx="326505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Microscopy &amp; Characterization</a:t>
            </a:r>
          </a:p>
        </p:txBody>
      </p:sp>
      <p:pic>
        <p:nvPicPr>
          <p:cNvPr id="14" name="Picture 2" descr="C:\Users\nargiba\Documents\03. presentations\2015 Mexico Thin Films Conf\slides\maps.png">
            <a:extLst>
              <a:ext uri="{FF2B5EF4-FFF2-40B4-BE49-F238E27FC236}">
                <a16:creationId xmlns:a16="http://schemas.microsoft.com/office/drawing/2014/main" id="{7CBC2C2D-E271-664F-B5BE-F839330BE0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37" t="4201" b="1899"/>
          <a:stretch/>
        </p:blipFill>
        <p:spPr bwMode="auto">
          <a:xfrm>
            <a:off x="5880440" y="3297833"/>
            <a:ext cx="2432777" cy="1417486"/>
          </a:xfrm>
          <a:prstGeom prst="rect">
            <a:avLst/>
          </a:prstGeom>
          <a:ln w="38100"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DE54915-6E56-674B-B511-9CCA0B8F99E6}"/>
              </a:ext>
            </a:extLst>
          </p:cNvPr>
          <p:cNvSpPr txBox="1">
            <a:spLocks/>
          </p:cNvSpPr>
          <p:nvPr/>
        </p:nvSpPr>
        <p:spPr>
          <a:xfrm>
            <a:off x="5464033" y="4733895"/>
            <a:ext cx="3172973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ct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Property/Performance/Aging Measurements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82E5A7-D6B9-4D46-B871-D57CD0D357C2}"/>
              </a:ext>
            </a:extLst>
          </p:cNvPr>
          <p:cNvSpPr txBox="1">
            <a:spLocks/>
          </p:cNvSpPr>
          <p:nvPr/>
        </p:nvSpPr>
        <p:spPr>
          <a:xfrm>
            <a:off x="2972624" y="4846032"/>
            <a:ext cx="2397624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ct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In-situ characterization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447E49D9-8A8A-BD43-A53E-58B663A041D0}"/>
              </a:ext>
            </a:extLst>
          </p:cNvPr>
          <p:cNvSpPr txBox="1">
            <a:spLocks/>
          </p:cNvSpPr>
          <p:nvPr/>
        </p:nvSpPr>
        <p:spPr>
          <a:xfrm>
            <a:off x="353914" y="3188913"/>
            <a:ext cx="2447449" cy="433177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354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0" i="0" kern="1200" spc="100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pPr algn="r"/>
            <a:r>
              <a:rPr lang="en-US" sz="15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Precursor characterization</a:t>
            </a:r>
          </a:p>
        </p:txBody>
      </p:sp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F5F89CC5-F0B9-074D-9D60-0930B699BE6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4000"/>
          </a:blip>
          <a:stretch>
            <a:fillRect/>
          </a:stretch>
        </p:blipFill>
        <p:spPr>
          <a:xfrm>
            <a:off x="642306" y="1278556"/>
            <a:ext cx="2008386" cy="561167"/>
          </a:xfrm>
          <a:prstGeom prst="rect">
            <a:avLst/>
          </a:prstGeom>
          <a:ln w="38100">
            <a:noFill/>
          </a:ln>
        </p:spPr>
      </p:pic>
      <p:pic>
        <p:nvPicPr>
          <p:cNvPr id="19" name="Picture 2" descr="Machine learning based quantification of synchrotron radiation-induced x-ray  fluorescence measurements—a case study">
            <a:extLst>
              <a:ext uri="{FF2B5EF4-FFF2-40B4-BE49-F238E27FC236}">
                <a16:creationId xmlns:a16="http://schemas.microsoft.com/office/drawing/2014/main" id="{78EE99E8-34F6-5943-8B91-9D10272A2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37" y="3297833"/>
            <a:ext cx="2320606" cy="1524730"/>
          </a:xfrm>
          <a:prstGeom prst="rect">
            <a:avLst/>
          </a:prstGeom>
          <a:ln w="38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C098B9-AAF6-C6EC-7E1C-26C947C46075}"/>
              </a:ext>
            </a:extLst>
          </p:cNvPr>
          <p:cNvSpPr txBox="1"/>
          <p:nvPr/>
        </p:nvSpPr>
        <p:spPr>
          <a:xfrm>
            <a:off x="2826059" y="5409848"/>
            <a:ext cx="3054381" cy="830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Sifting through a quantity of modalities beyond limits of human cognition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8170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F75E0-24A3-8F4E-8B8D-EA4E6586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Hunting for </a:t>
            </a:r>
            <a:r>
              <a:rPr lang="en-US" b="1" dirty="0"/>
              <a:t>fingerprints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B08B-CAAF-F24A-9D32-A84C08A28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2A41DA-4209-3147-A3C1-5EA0BC4F683A}"/>
              </a:ext>
            </a:extLst>
          </p:cNvPr>
          <p:cNvSpPr txBox="1"/>
          <p:nvPr/>
        </p:nvSpPr>
        <p:spPr>
          <a:xfrm>
            <a:off x="4810539" y="548581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NimbusRomNo9L"/>
              </a:rPr>
              <a:t>Hasselmann</a:t>
            </a:r>
            <a:r>
              <a:rPr lang="en-US" sz="1400" dirty="0">
                <a:effectLst/>
                <a:latin typeface="NimbusRomNo9L"/>
              </a:rPr>
              <a:t>, K. Multi-pattern fingerprint method for detection and attribution of climate change. </a:t>
            </a:r>
            <a:r>
              <a:rPr lang="en-US" sz="1400" i="1" dirty="0">
                <a:effectLst/>
                <a:latin typeface="NimbusRomNo9L"/>
              </a:rPr>
              <a:t>Climate dynamics</a:t>
            </a:r>
            <a:r>
              <a:rPr lang="en-US" sz="1400" dirty="0">
                <a:effectLst/>
                <a:latin typeface="NimbusRomNo9L"/>
              </a:rPr>
              <a:t>, 13(9):601–611, 1997. 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15C3A7-1821-6D43-8CD6-FC5476880D14}"/>
              </a:ext>
            </a:extLst>
          </p:cNvPr>
          <p:cNvSpPr txBox="1"/>
          <p:nvPr/>
        </p:nvSpPr>
        <p:spPr>
          <a:xfrm>
            <a:off x="101191" y="548581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NimbusRomNo9L"/>
              </a:rPr>
              <a:t>Chakraborty, A., Nandi, P., and Chakraborty, B. Fingerprints of the quantum space-time in time-dependent quantum mechanics: An emergent geometric phase. </a:t>
            </a:r>
            <a:r>
              <a:rPr lang="en-US" sz="1400" i="1" dirty="0" err="1">
                <a:effectLst/>
                <a:latin typeface="NimbusRomNo9L"/>
              </a:rPr>
              <a:t>arXiv</a:t>
            </a:r>
            <a:r>
              <a:rPr lang="en-US" sz="1400" i="1" dirty="0">
                <a:effectLst/>
                <a:latin typeface="NimbusRomNo9L"/>
              </a:rPr>
              <a:t> preprint arXiv:2110.04370</a:t>
            </a:r>
            <a:r>
              <a:rPr lang="en-US" sz="1400" dirty="0">
                <a:effectLst/>
                <a:latin typeface="NimbusRomNo9L"/>
              </a:rPr>
              <a:t>, 2021. </a:t>
            </a:r>
            <a:endParaRPr lang="en-US" sz="1400" dirty="0"/>
          </a:p>
        </p:txBody>
      </p:sp>
      <p:pic>
        <p:nvPicPr>
          <p:cNvPr id="5122" name="Picture 2" descr="Fingerprint Fun - Science World">
            <a:extLst>
              <a:ext uri="{FF2B5EF4-FFF2-40B4-BE49-F238E27FC236}">
                <a16:creationId xmlns:a16="http://schemas.microsoft.com/office/drawing/2014/main" id="{37411AF0-DD1D-7D4D-AC73-423027FE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582" y="1798309"/>
            <a:ext cx="1130761" cy="1386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5E4844A-A2C0-9448-8DD6-6A06F7CBE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6709"/>
            <a:ext cx="4010582" cy="224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tigation and Adaptation | Solutions – Climate Change: Vital Signs of the  Planet">
            <a:extLst>
              <a:ext uri="{FF2B5EF4-FFF2-40B4-BE49-F238E27FC236}">
                <a16:creationId xmlns:a16="http://schemas.microsoft.com/office/drawing/2014/main" id="{CA001266-A923-1D49-8234-0B27B780D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1356709"/>
            <a:ext cx="2908300" cy="228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6CFF456-F381-AF4A-A3C4-ABF9EBA4CB27}"/>
              </a:ext>
            </a:extLst>
          </p:cNvPr>
          <p:cNvSpPr txBox="1">
            <a:spLocks/>
          </p:cNvSpPr>
          <p:nvPr/>
        </p:nvSpPr>
        <p:spPr bwMode="auto">
          <a:xfrm>
            <a:off x="101191" y="3570664"/>
            <a:ext cx="8941618" cy="2129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500">
                <a:solidFill>
                  <a:srgbClr val="102E54"/>
                </a:solidFill>
                <a:latin typeface="Calibri"/>
                <a:ea typeface="ＭＳ Ｐゴシック" charset="-128"/>
                <a:cs typeface="Calibri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rgbClr val="102E54"/>
                </a:solidFill>
                <a:latin typeface="Calibri" charset="0"/>
                <a:ea typeface="ＭＳ Ｐゴシック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-112" charset="0"/>
              </a:defRPr>
            </a:lvl9pPr>
          </a:lstStyle>
          <a:p>
            <a:pPr defTabSz="914400"/>
            <a:r>
              <a:rPr lang="en-US" sz="1800" b="1" kern="0" dirty="0"/>
              <a:t>Fingerprint: </a:t>
            </a:r>
            <a:r>
              <a:rPr lang="en-US" sz="1800" kern="0" dirty="0"/>
              <a:t>low dimensional signal correlating with an underlying complex physical process</a:t>
            </a:r>
          </a:p>
          <a:p>
            <a:pPr defTabSz="914400"/>
            <a:r>
              <a:rPr lang="en-US" sz="1800" b="1" kern="0" dirty="0"/>
              <a:t>State-of-the-Art:</a:t>
            </a:r>
            <a:r>
              <a:rPr lang="en-US" sz="1800" kern="0" dirty="0"/>
              <a:t> PCA, feature engineering</a:t>
            </a:r>
          </a:p>
          <a:p>
            <a:pPr defTabSz="914400"/>
            <a:endParaRPr lang="en-US" sz="1800" b="1" kern="0" dirty="0"/>
          </a:p>
          <a:p>
            <a:pPr defTabSz="914400"/>
            <a:r>
              <a:rPr lang="en-US" sz="1800" b="1" kern="0" dirty="0"/>
              <a:t>Idea: use unsupervised learning to find exploitable fingerprints in multimodal data?</a:t>
            </a:r>
          </a:p>
        </p:txBody>
      </p:sp>
    </p:spTree>
    <p:extLst>
      <p:ext uri="{BB962C8B-B14F-4D97-AF65-F5344CB8AC3E}">
        <p14:creationId xmlns:p14="http://schemas.microsoft.com/office/powerpoint/2010/main" val="2440335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33B9-9CC7-8936-34A3-7B2937026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991675"/>
          </a:xfrm>
        </p:spPr>
        <p:txBody>
          <a:bodyPr/>
          <a:lstStyle/>
          <a:p>
            <a:pPr algn="ctr"/>
            <a:r>
              <a:rPr lang="en-US" b="1" dirty="0"/>
              <a:t>Use case 2:</a:t>
            </a:r>
            <a:br>
              <a:rPr lang="en-US" b="1" dirty="0"/>
            </a:br>
            <a:r>
              <a:rPr lang="en-US" b="1" dirty="0"/>
              <a:t>Identifying latent dynamics in high dimensional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3997D-E794-CE04-1EFB-C9E570197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E55A7B-7854-E145-92D9-B491DF4BAE2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59677"/>
      </p:ext>
    </p:extLst>
  </p:cSld>
  <p:clrMapOvr>
    <a:masterClrMapping/>
  </p:clrMapOvr>
</p:sld>
</file>

<file path=ppt/theme/theme1.xml><?xml version="1.0" encoding="utf-8"?>
<a:theme xmlns:a="http://schemas.openxmlformats.org/drawingml/2006/main" name="Sandia_CorpPresentation_Template1">
  <a:themeElements>
    <a:clrScheme name="Sandia Brand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103160"/>
      </a:accent5>
      <a:accent6>
        <a:srgbClr val="730E00"/>
      </a:accent6>
      <a:hlink>
        <a:srgbClr val="37A6D2"/>
      </a:hlink>
      <a:folHlink>
        <a:srgbClr val="B71A2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Sandia_CorpPresentation_Template1.thmx</Template>
  <TotalTime>125313</TotalTime>
  <Words>1291</Words>
  <Application>Microsoft Office PowerPoint</Application>
  <PresentationFormat>On-screen Show (4:3)</PresentationFormat>
  <Paragraphs>130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NimbusRomNo9L</vt:lpstr>
      <vt:lpstr>Roboto</vt:lpstr>
      <vt:lpstr>var(--nova-font-family-sans-serif)</vt:lpstr>
      <vt:lpstr>Wingdings</vt:lpstr>
      <vt:lpstr>Sandia_CorpPresentation_Template1</vt:lpstr>
      <vt:lpstr>Variational inference intro slides CNNs, fingerprinting, VAEs</vt:lpstr>
      <vt:lpstr>Use case 1: Finding fingerprints in datasets with unsupervised learning</vt:lpstr>
      <vt:lpstr>Intro to fingerprinting in material datasets</vt:lpstr>
      <vt:lpstr>2. Multimodality in advanced manufacturing processes Multimodality: heterogeneous data Process parameters: laser, powder, speed High-fidelity characterization: microscopy, XRF, XRD, TEM, SEM Low-fidelity signals: light, sound, images, profilometry</vt:lpstr>
      <vt:lpstr>3. Moving beyond ”black box ML”</vt:lpstr>
      <vt:lpstr>PowerPoint Presentation</vt:lpstr>
      <vt:lpstr>PowerPoint Presentation</vt:lpstr>
      <vt:lpstr>Hunting for fingerprints</vt:lpstr>
      <vt:lpstr>Use case 2: Identifying latent dynamics in high dimensional data</vt:lpstr>
      <vt:lpstr>Some slides on VAEs  </vt:lpstr>
      <vt:lpstr>Maximum likelihood estimation 101</vt:lpstr>
      <vt:lpstr>Variational inference 101 – handling hidden data</vt:lpstr>
      <vt:lpstr>Variational inference 101</vt:lpstr>
      <vt:lpstr>Dimensionality reduction: vanilla autoencoders</vt:lpstr>
      <vt:lpstr>Dimensionality reduction: variational autoencoders</vt:lpstr>
      <vt:lpstr>Steering embedding in latent space</vt:lpstr>
      <vt:lpstr>Obtaining disentangled latent representations</vt:lpstr>
      <vt:lpstr>Disentangled representations for unsupervised learning</vt:lpstr>
      <vt:lpstr>1 slide on CNNs</vt:lpstr>
      <vt:lpstr>PowerPoint Presentation</vt:lpstr>
      <vt:lpstr>Implementation of VAE</vt:lpstr>
    </vt:vector>
  </TitlesOfParts>
  <Company>Sandia National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Vittitow, Michael P</dc:creator>
  <cp:lastModifiedBy>Nat Trask</cp:lastModifiedBy>
  <cp:revision>653</cp:revision>
  <cp:lastPrinted>2021-03-18T17:00:52Z</cp:lastPrinted>
  <dcterms:created xsi:type="dcterms:W3CDTF">2011-10-03T16:15:05Z</dcterms:created>
  <dcterms:modified xsi:type="dcterms:W3CDTF">2024-02-22T18:12:58Z</dcterms:modified>
</cp:coreProperties>
</file>